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25"/>
  </p:notesMasterIdLst>
  <p:sldIdLst>
    <p:sldId id="256" r:id="rId5"/>
    <p:sldId id="257" r:id="rId6"/>
    <p:sldId id="260" r:id="rId7"/>
    <p:sldId id="264" r:id="rId8"/>
    <p:sldId id="302" r:id="rId9"/>
    <p:sldId id="303" r:id="rId10"/>
    <p:sldId id="305" r:id="rId11"/>
    <p:sldId id="304" r:id="rId12"/>
    <p:sldId id="288" r:id="rId13"/>
    <p:sldId id="289" r:id="rId14"/>
    <p:sldId id="297" r:id="rId15"/>
    <p:sldId id="291" r:id="rId16"/>
    <p:sldId id="298" r:id="rId17"/>
    <p:sldId id="293" r:id="rId18"/>
    <p:sldId id="299" r:id="rId19"/>
    <p:sldId id="300" r:id="rId20"/>
    <p:sldId id="301" r:id="rId21"/>
    <p:sldId id="281" r:id="rId22"/>
    <p:sldId id="287" r:id="rId23"/>
    <p:sldId id="276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736125-4563-69A0-7872-FAEDEDF2E444}" v="148" dt="2025-01-09T21:24:04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COTELLI LEONARDO" userId="S::l.saccotelli@studenti.uniba.it::d3e4853e-063d-40c1-9f0f-ee98857da9b9" providerId="AD" clId="Web-{E3736125-4563-69A0-7872-FAEDEDF2E444}"/>
    <pc:docChg chg="modSld">
      <pc:chgData name="SACCOTELLI LEONARDO" userId="S::l.saccotelli@studenti.uniba.it::d3e4853e-063d-40c1-9f0f-ee98857da9b9" providerId="AD" clId="Web-{E3736125-4563-69A0-7872-FAEDEDF2E444}" dt="2025-01-09T21:24:04.311" v="163" actId="14100"/>
      <pc:docMkLst>
        <pc:docMk/>
      </pc:docMkLst>
      <pc:sldChg chg="addSp modSp">
        <pc:chgData name="SACCOTELLI LEONARDO" userId="S::l.saccotelli@studenti.uniba.it::d3e4853e-063d-40c1-9f0f-ee98857da9b9" providerId="AD" clId="Web-{E3736125-4563-69A0-7872-FAEDEDF2E444}" dt="2025-01-09T21:24:04.311" v="163" actId="14100"/>
        <pc:sldMkLst>
          <pc:docMk/>
          <pc:sldMk cId="744081787" sldId="276"/>
        </pc:sldMkLst>
        <pc:spChg chg="mod">
          <ac:chgData name="SACCOTELLI LEONARDO" userId="S::l.saccotelli@studenti.uniba.it::d3e4853e-063d-40c1-9f0f-ee98857da9b9" providerId="AD" clId="Web-{E3736125-4563-69A0-7872-FAEDEDF2E444}" dt="2025-01-09T21:24:04.311" v="163" actId="14100"/>
          <ac:spMkLst>
            <pc:docMk/>
            <pc:sldMk cId="744081787" sldId="276"/>
            <ac:spMk id="2" creationId="{B12340C8-846D-69B8-F949-4E283E1FBC3B}"/>
          </ac:spMkLst>
        </pc:spChg>
        <pc:spChg chg="add mod">
          <ac:chgData name="SACCOTELLI LEONARDO" userId="S::l.saccotelli@studenti.uniba.it::d3e4853e-063d-40c1-9f0f-ee98857da9b9" providerId="AD" clId="Web-{E3736125-4563-69A0-7872-FAEDEDF2E444}" dt="2025-01-09T21:23:10.231" v="123" actId="20577"/>
          <ac:spMkLst>
            <pc:docMk/>
            <pc:sldMk cId="744081787" sldId="276"/>
            <ac:spMk id="6" creationId="{02201CB4-021D-71A1-FDD1-0F791BDC650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F130-6499-49DB-976C-A3FC95A741B1}" type="datetimeFigureOut">
              <a:rPr lang="it-IT" smtClean="0"/>
              <a:t>28/01/2025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3320-C5D7-452A-9A98-AB317D17F3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677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435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9D01E-65EC-4014-0B48-D3AE060C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D7F3D-46A5-5721-F25A-5BA1C7378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493DE-942D-0397-DC6C-0A3D5B35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DAA94-E692-446A-B27C-D15CC1B2D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901A-8154-DD0E-488A-46FB71CB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A0093-84D1-3331-B813-46958ABD2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716A7-0602-3F2B-3BDD-6007E32E5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52B95-8BA9-3DC1-BA3E-864A286F9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329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B98B-7DB5-49B9-1B8B-5F668739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AD09D-FF94-4E08-C7A8-CF9F48A36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47D8B8-2316-85FD-5A92-08074FB57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4CE04-AA68-2D8A-6345-55C3A0860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800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E160F-DCBD-820C-C4BD-FCCD7E3A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A2B5D-FADB-F90D-9ECE-2EBC47907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6CB66-B310-620F-B943-D2556BF1C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3F-D0EA-656B-2D97-168A1663F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965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C91B-E9CB-BA90-68CA-8834EC6E4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A2AD3-EDC7-A1AE-3391-0FD463CBE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DAD95-905F-88E0-68E5-98673A585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2C9E8-FF1A-6EEE-CC47-E5D260514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2114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85ABD-F1E1-1F7A-9670-F1DD737CD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98E92-93D6-1FBF-3011-AD6B863A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518F3-0333-41A3-42D3-6B2DCE567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F10F-549E-8184-5979-1226CF95D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832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996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56E1-8BF8-0CA2-5960-BC832916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EE0C0-79E1-4845-64CB-D68009155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1A127-6A4C-F907-7FA8-994F0F740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112AF-A57D-F51C-5DED-264258D57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826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2DDEE-197B-7BAE-BC23-C9579A952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A37B4-2CD6-EA1C-871E-0EEB73A37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BCE21-021A-6E82-EFFE-3BCEE33F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EE183-C113-F536-C991-3F7AD568F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52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E9CA0-9868-F115-FFAD-6CA4C78A1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8DB92-0188-542A-E99D-E40FD25B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46FCA-30C9-2517-760C-71BE1671D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38601-704E-3D5A-B5E4-D7FCD5BA8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016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8AAEE-909F-9880-58EE-9D1D4742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E52F2-F47D-1A8C-4C7D-27E9D9878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0E1D0-D206-BF76-896B-57ACB177D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25721-F96B-9BE5-A273-79993C49C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30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DBB0E-9C48-D081-8CD9-7793A5EE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D2961-2EE3-D2B2-4C74-ED509FDF1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C439E-79CA-CA99-48DC-7110E4355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493A6-9A66-BDD2-8AE7-BB40FB388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8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EF884-E64B-4E8F-B379-DF4A23AE3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A137E-BACE-4D10-4F0D-4883BD68D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93E64-91B6-E048-ADCE-B6911F1A7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BC2DB-1D02-A8CB-5D90-4390B7A67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445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14F64-FAA6-84F7-80F9-F8EEF00B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3692D-8F7C-6EB9-A892-1F5C15AC7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474B-D5B4-2337-0E04-E2C4651B2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1DC59-2272-12BF-65E5-E1101D56E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5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C0B02-AAB1-909A-FD10-6979FBB24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600A4-8EA3-6AC6-3C1F-CA0EC3023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4976C-DCAE-8B73-185C-61FF51843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6F93-89B9-19CA-6ADC-A6BB19A2A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663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2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3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0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0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8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5A3695-4A2E-2F6F-D2F3-8921A0EF5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1" y="-1"/>
            <a:ext cx="1219197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44B498-CCDC-D4DC-B7BB-68A8A7A83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A11AC-ECA7-9DE7-8DA7-CF7863948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347697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GB" sz="3800" b="0" noProof="0" dirty="0"/>
              <a:t>Exercise 4 -  </a:t>
            </a:r>
            <a:br>
              <a:rPr lang="en-GB" sz="3800" b="0" noProof="0" dirty="0"/>
            </a:br>
            <a:r>
              <a:rPr lang="en-GB" sz="3800" b="0" noProof="0" dirty="0" err="1"/>
              <a:t>NuSMV</a:t>
            </a:r>
            <a:r>
              <a:rPr lang="en-GB" sz="3800" b="0" noProof="0" dirty="0"/>
              <a:t>:</a:t>
            </a:r>
            <a:br>
              <a:rPr lang="en-GB" sz="3200" noProof="0" dirty="0"/>
            </a:br>
            <a:r>
              <a:rPr lang="en-GB" sz="3200" b="0" i="1" noProof="0" dirty="0"/>
              <a:t>Elevator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D9B15-6A09-4B07-A13E-7C2ACFB7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anchor="t">
            <a:normAutofit/>
          </a:bodyPr>
          <a:lstStyle/>
          <a:p>
            <a:r>
              <a:rPr lang="en-GB" sz="2000" noProof="0" dirty="0"/>
              <a:t>Saccotelli Leonardo - 761047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19A618-C841-FF12-92B8-648FB0E9CBF1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59211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79C2B-9F2C-1D30-3BA2-9EF65418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B98D-3D3F-8E92-7E70-7520F460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2 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46AF4-2C2F-2CC2-EA98-2D5040552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13146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Whenever the door is open, it will eventually be closed: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𝑑𝑜𝑜𝑟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46AF4-2C2F-2CC2-EA98-2D5040552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1314633"/>
              </a:xfrm>
              <a:blipFill>
                <a:blip r:embed="rId3"/>
                <a:stretch>
                  <a:fillRect l="-609" t="-23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AAEB885-4A73-BAFE-9660-93B11DB074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79" t="9576" b="28114"/>
          <a:stretch/>
        </p:blipFill>
        <p:spPr>
          <a:xfrm>
            <a:off x="633743" y="3914774"/>
            <a:ext cx="10923096" cy="11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2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68CCF-37A5-A1EE-6535-C093A079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8F68-83EA-3EB2-94BD-FD0D5181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3 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72AE7-D7F8-D70B-CECE-22FB2911B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13442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Whenever the door is closed, it will eventually be open: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0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72AE7-D7F8-D70B-CECE-22FB2911B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1344251"/>
              </a:xfrm>
              <a:blipFill>
                <a:blip r:embed="rId3"/>
                <a:stretch>
                  <a:fillRect l="-609" t="-2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9F41A0-F9AC-1461-E804-683EC17FB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2" t="12952" b="42272"/>
          <a:stretch/>
        </p:blipFill>
        <p:spPr>
          <a:xfrm>
            <a:off x="704849" y="4124324"/>
            <a:ext cx="10665149" cy="1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0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44704-0E14-EEC0-6E52-ECB194A79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E2D7-C083-F070-21D6-711B8089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4 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5EFAF4-0C28-4971-6BED-E09F8502E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12871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The elevator can move upward only if the floor is not the highest: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→ ¬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_4)</m:t>
                      </m:r>
                    </m:oMath>
                  </m:oMathPara>
                </a14:m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5EFAF4-0C28-4971-6BED-E09F8502E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1287101"/>
              </a:xfrm>
              <a:blipFill>
                <a:blip r:embed="rId3"/>
                <a:stretch>
                  <a:fillRect l="-609" t="-23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C6C97F2-02DD-A443-784D-BE2306C2E2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2" t="7661" r="1" b="38078"/>
          <a:stretch/>
        </p:blipFill>
        <p:spPr>
          <a:xfrm>
            <a:off x="633742" y="3995083"/>
            <a:ext cx="11006027" cy="128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0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D3712-79E0-282F-B299-121D3D6C3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B0DC-2810-45CE-4784-F8DF7D32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5 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C7F23-9C5D-541C-C7A7-741E2DDB06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100"/>
                <a:ext cx="11018067" cy="13347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The elevator can move downward only if the floor is not the lowest: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→ ¬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_0)</m:t>
                      </m:r>
                    </m:oMath>
                  </m:oMathPara>
                </a14:m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C7F23-9C5D-541C-C7A7-741E2DDB0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100"/>
                <a:ext cx="11018067" cy="1334726"/>
              </a:xfrm>
              <a:blipFill>
                <a:blip r:embed="rId3"/>
                <a:stretch>
                  <a:fillRect l="-609" t="-22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857540C-CA3D-AE81-204F-7FC21C4D4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776" b="25842"/>
          <a:stretch/>
        </p:blipFill>
        <p:spPr>
          <a:xfrm>
            <a:off x="633742" y="4133850"/>
            <a:ext cx="1096030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7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5C502-1142-D0A1-B8EF-AEE15723A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3D12-CA65-FE67-D9B4-D8C24DB3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6 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98647-FD19-F2BC-2A06-CB7FE4296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100"/>
                <a:ext cx="11018067" cy="12775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The elevator can visit any floor infinitely often: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𝐆𝐅</m:t>
                      </m:r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_4</m:t>
                      </m:r>
                    </m:oMath>
                  </m:oMathPara>
                </a14:m>
                <a:endParaRPr lang="en-GB" sz="2000" i="1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B98647-FD19-F2BC-2A06-CB7FE4296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100"/>
                <a:ext cx="11018067" cy="1277576"/>
              </a:xfrm>
              <a:blipFill>
                <a:blip r:embed="rId3"/>
                <a:stretch>
                  <a:fillRect l="-609" t="-23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181945-A4DB-7DFB-C5CA-B7BE1D361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10" t="8858" b="45497"/>
          <a:stretch/>
        </p:blipFill>
        <p:spPr>
          <a:xfrm>
            <a:off x="803901" y="3781425"/>
            <a:ext cx="10584198" cy="14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8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D57F8-F6D1-A256-7C7B-91C76C4D1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345A-5FEC-6876-6D07-899100C9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7 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42B77-07A8-6F46-F3C3-6FB9961D9E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4418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a floor is requested, the elevator will eventually stop at the floor</a:t>
                </a:r>
                <a:r>
                  <a:rPr lang="en-GB" sz="2000" dirty="0"/>
                  <a:t>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𝑢𝑡𝑡𝑜𝑛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_3→ </m:t>
                      </m:r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_3)</m:t>
                      </m:r>
                    </m:oMath>
                  </m:oMathPara>
                </a14:m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42B77-07A8-6F46-F3C3-6FB9961D9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4418091"/>
              </a:xfrm>
              <a:blipFill>
                <a:blip r:embed="rId3"/>
                <a:stretch>
                  <a:fillRect l="-609" t="-6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C047295-1F7D-AF8A-9399-6AA7A30E9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703" y="3934405"/>
            <a:ext cx="980259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4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9646-CA4D-34E3-AB24-5B0E1BA8A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2B78-6E0C-581D-3F34-889AD28C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8 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16CF5-AF7B-9C01-D24E-662FFCE2D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966" y="2281475"/>
                <a:ext cx="11018067" cy="11795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the elevator is traveling upward, it does not change its direction when there are passengers waiting to go to a higher floor</a:t>
                </a:r>
                <a:r>
                  <a:rPr lang="en-GB" sz="2000" dirty="0"/>
                  <a:t>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_1∨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_2∨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_3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𝑢𝑝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𝑏𝑢𝑡𝑡𝑜𝑛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_4→(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⋃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16CF5-AF7B-9C01-D24E-662FFCE2D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966" y="2281475"/>
                <a:ext cx="11018067" cy="1179576"/>
              </a:xfrm>
              <a:blipFill>
                <a:blip r:embed="rId3"/>
                <a:stretch>
                  <a:fillRect l="-277" t="-3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F98E942-3EFB-BE60-A03F-8E7AF152CB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1" t="11135" b="61620"/>
          <a:stretch/>
        </p:blipFill>
        <p:spPr>
          <a:xfrm>
            <a:off x="586966" y="3838575"/>
            <a:ext cx="114871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6ACF1-95D6-B549-7353-32587A5D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7AB1-E76A-3AB0-5434-B85788EE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9 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00279-B756-A274-9966-7F51CAB70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966" y="2281475"/>
                <a:ext cx="11018067" cy="1661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the elevator is traveling downward, it does not change its direction when there are passengers waiting to go to a lower floor</a:t>
                </a:r>
                <a:r>
                  <a:rPr lang="en-GB" sz="2000" dirty="0"/>
                  <a:t>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_2∨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_3∨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_4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𝑑𝑜𝑤𝑛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𝑏𝑢𝑡𝑡𝑜𝑛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_1→(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⋃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𝑓𝑙𝑜𝑜𝑟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00279-B756-A274-9966-7F51CAB70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966" y="2281475"/>
                <a:ext cx="11018067" cy="1661876"/>
              </a:xfrm>
              <a:blipFill>
                <a:blip r:embed="rId3"/>
                <a:stretch>
                  <a:fillRect l="-553" t="-14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9397BE-2058-B887-E85E-F6DDD2DF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4170403"/>
            <a:ext cx="11544300" cy="6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38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2F31-AADF-4EF2-DA00-85653E7E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0FCB-B36F-036B-F49E-517012BA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 Execution of the model</a:t>
            </a:r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F22B4-5493-989D-BEAD-4AF85C4E2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" y="2206365"/>
            <a:ext cx="11180064" cy="418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6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FA0BA-5FEF-E97E-5404-EF4E31354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F1AAC7-7101-377F-6B2E-50E51BD78F52}"/>
              </a:ext>
            </a:extLst>
          </p:cNvPr>
          <p:cNvSpPr txBox="1">
            <a:spLocks/>
          </p:cNvSpPr>
          <p:nvPr/>
        </p:nvSpPr>
        <p:spPr>
          <a:xfrm>
            <a:off x="750059" y="129895"/>
            <a:ext cx="10533637" cy="612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Batch Execution of the model</a:t>
            </a:r>
            <a:endParaRPr lang="en-GB" noProof="0" dirty="0"/>
          </a:p>
        </p:txBody>
      </p:sp>
      <p:pic>
        <p:nvPicPr>
          <p:cNvPr id="2" name="2025-01-28 15-30-32">
            <a:hlinkClick r:id="" action="ppaction://media"/>
            <a:extLst>
              <a:ext uri="{FF2B5EF4-FFF2-40B4-BE49-F238E27FC236}">
                <a16:creationId xmlns:a16="http://schemas.microsoft.com/office/drawing/2014/main" id="{096FAAEB-3B55-760E-C4AD-9291FA56D8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7"/>
                </p14:media>
              </p:ext>
            </p:extLst>
          </p:nvPr>
        </p:nvPicPr>
        <p:blipFill>
          <a:blip r:embed="rId4"/>
          <a:srcRect r="171" b="5711"/>
          <a:stretch>
            <a:fillRect/>
          </a:stretch>
        </p:blipFill>
        <p:spPr>
          <a:xfrm>
            <a:off x="852803" y="742016"/>
            <a:ext cx="10310497" cy="54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77702-7B54-721F-6F16-5AD69CD2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GB" sz="2800" noProof="0"/>
              <a:t>Goal</a:t>
            </a:r>
          </a:p>
        </p:txBody>
      </p:sp>
      <p:sp>
        <p:nvSpPr>
          <p:cNvPr id="23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B994-0A4D-620A-0437-CDA03F6A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GB" sz="1700" noProof="0" dirty="0"/>
              <a:t>Formalize the behaviour of an elevator system </a:t>
            </a:r>
            <a:r>
              <a:rPr lang="en-GB" sz="1700" dirty="0"/>
              <a:t>for a 4-floors building.</a:t>
            </a:r>
          </a:p>
          <a:p>
            <a:r>
              <a:rPr lang="en-US" sz="1700" dirty="0"/>
              <a:t>Formalize the properties of the elevator using LTL formulas and check that the given requirements are satisfied using </a:t>
            </a:r>
            <a:r>
              <a:rPr lang="en-US" sz="1700" dirty="0" err="1"/>
              <a:t>NuSMV</a:t>
            </a:r>
            <a:r>
              <a:rPr lang="en-US" sz="1700" dirty="0"/>
              <a:t> as model checker.</a:t>
            </a:r>
            <a:endParaRPr lang="en-GB" sz="170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C7BA3-0CB1-AE60-C3C6-7709061E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7" r="12450" b="-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57673-969F-0E88-6B02-40E5CEB7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E4F990-9B22-EA21-83FC-CD02C7044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5A26B-487E-94F7-9E92-E2A7A07F9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2B254C-BB4E-5A31-16BB-ABB2B7259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8232F1-07CD-BFBE-E8C5-9E0331613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340C8-846D-69B8-F949-4E283E1FB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349931" cy="3347697"/>
          </a:xfrm>
          <a:noFill/>
          <a:ln>
            <a:noFill/>
          </a:ln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GB" sz="3800" b="0" noProof="0" dirty="0"/>
              <a:t>Thank for the attention</a:t>
            </a:r>
            <a:br>
              <a:rPr lang="en-GB" sz="3800" b="0" noProof="0" dirty="0"/>
            </a:br>
            <a:br>
              <a:rPr lang="en-GB" sz="3800" b="0" noProof="0" dirty="0"/>
            </a:br>
            <a:r>
              <a:rPr lang="en-GB" sz="2000" b="0" noProof="0" dirty="0"/>
              <a:t>Formal methods for computer science</a:t>
            </a:r>
            <a:br>
              <a:rPr lang="en-GB" sz="2000" b="0" noProof="0" dirty="0"/>
            </a:br>
            <a:r>
              <a:rPr lang="en-GB" sz="2000" b="0" noProof="0" dirty="0"/>
              <a:t>Prof. </a:t>
            </a:r>
            <a:r>
              <a:rPr lang="en-GB" sz="2000" b="0" noProof="0" dirty="0" err="1"/>
              <a:t>Berardina</a:t>
            </a:r>
            <a:r>
              <a:rPr lang="en-GB" sz="2000" b="0" noProof="0" dirty="0"/>
              <a:t> De </a:t>
            </a:r>
            <a:r>
              <a:rPr lang="en-GB" sz="2000" b="0" noProof="0" dirty="0" err="1"/>
              <a:t>Carolis</a:t>
            </a:r>
            <a:r>
              <a:rPr lang="en-GB" sz="2000" b="0" noProof="0" dirty="0"/>
              <a:t> </a:t>
            </a:r>
            <a:br>
              <a:rPr lang="en-GB" sz="2000" b="0" noProof="0" dirty="0"/>
            </a:br>
            <a:br>
              <a:rPr lang="en-GB" sz="2000" b="0" noProof="0" dirty="0"/>
            </a:br>
            <a:r>
              <a:rPr lang="en-GB" sz="2000" b="0" noProof="0" dirty="0"/>
              <a:t>Università </a:t>
            </a:r>
            <a:r>
              <a:rPr lang="en-GB" sz="2000" b="0" noProof="0" dirty="0" err="1"/>
              <a:t>degli</a:t>
            </a:r>
            <a:r>
              <a:rPr lang="en-GB" sz="2000" b="0" noProof="0" dirty="0"/>
              <a:t> </a:t>
            </a:r>
            <a:r>
              <a:rPr lang="en-GB" sz="2000" b="0" noProof="0" dirty="0" err="1"/>
              <a:t>studi</a:t>
            </a:r>
            <a:r>
              <a:rPr lang="en-GB" sz="2000" b="0" noProof="0" dirty="0"/>
              <a:t> di Bari Aldo Moro</a:t>
            </a:r>
            <a:br>
              <a:rPr lang="en-GB" sz="2000" b="0" noProof="0" dirty="0"/>
            </a:br>
            <a:r>
              <a:rPr lang="en-GB" sz="2000" b="0" noProof="0" dirty="0"/>
              <a:t>Computer Science </a:t>
            </a:r>
            <a:br>
              <a:rPr lang="en-GB" sz="1600" b="0" noProof="0" dirty="0"/>
            </a:br>
            <a:r>
              <a:rPr lang="en-GB" sz="3800" b="0" noProof="0" dirty="0"/>
              <a:t> </a:t>
            </a:r>
            <a:br>
              <a:rPr lang="en-GB" sz="3800" b="0" noProof="0" dirty="0"/>
            </a:br>
            <a:endParaRPr lang="en-GB" sz="3200" b="0" i="1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81BB74-4351-1251-0AE8-1D71D3883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B5213-D618-A671-C74C-AD65B2579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7C407-7D5A-8FDD-F161-16D41527A380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201CB4-021D-71A1-FDD1-0F791BDC650C}"/>
              </a:ext>
            </a:extLst>
          </p:cNvPr>
          <p:cNvSpPr txBox="1">
            <a:spLocks/>
          </p:cNvSpPr>
          <p:nvPr/>
        </p:nvSpPr>
        <p:spPr>
          <a:xfrm>
            <a:off x="455530" y="4642611"/>
            <a:ext cx="3996146" cy="15969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900" b="0" noProof="0" dirty="0"/>
              <a:t>Leonardo Saccotelli</a:t>
            </a:r>
            <a:endParaRPr lang="en-GB" sz="1900" b="0" i="1" noProof="0" dirty="0"/>
          </a:p>
          <a:p>
            <a:pPr algn="r"/>
            <a:r>
              <a:rPr lang="en-GB" sz="1900" b="0" noProof="0" dirty="0"/>
              <a:t>l.saccotelli@studenti.uniba.it</a:t>
            </a:r>
            <a:br>
              <a:rPr lang="en-GB" sz="3800" b="0" noProof="0" dirty="0"/>
            </a:br>
            <a:endParaRPr lang="en-GB" sz="3200" b="0" i="1" noProof="0" dirty="0"/>
          </a:p>
        </p:txBody>
      </p:sp>
    </p:spTree>
    <p:extLst>
      <p:ext uri="{BB962C8B-B14F-4D97-AF65-F5344CB8AC3E}">
        <p14:creationId xmlns:p14="http://schemas.microsoft.com/office/powerpoint/2010/main" val="74408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09ACB-3BCC-EC57-78B1-139F6D3D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7167F-6D55-28BA-F533-ED075A52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GB" sz="5200" noProof="0"/>
              <a:t>Model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0086-58A0-586E-100C-BEC09760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3" r="31414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47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0860-A568-E14C-71EB-E50BAE20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GB" sz="1800" dirty="0"/>
              <a:t>The system is composed of:</a:t>
            </a:r>
          </a:p>
          <a:p>
            <a:pPr lvl="1"/>
            <a:r>
              <a:rPr lang="en-GB" sz="1800" dirty="0"/>
              <a:t>Button</a:t>
            </a:r>
          </a:p>
          <a:p>
            <a:pPr lvl="1"/>
            <a:r>
              <a:rPr lang="en-GB" sz="1800" dirty="0"/>
              <a:t>Cabin</a:t>
            </a:r>
          </a:p>
          <a:p>
            <a:pPr lvl="1"/>
            <a:r>
              <a:rPr lang="en-GB" sz="1800" dirty="0"/>
              <a:t>Door</a:t>
            </a:r>
          </a:p>
          <a:p>
            <a:pPr lvl="1"/>
            <a:r>
              <a:rPr lang="en-GB" sz="1800" dirty="0"/>
              <a:t>Controller</a:t>
            </a:r>
          </a:p>
          <a:p>
            <a:pPr lvl="1"/>
            <a:endParaRPr lang="en-GB" sz="1800" noProof="0" dirty="0"/>
          </a:p>
        </p:txBody>
      </p:sp>
    </p:spTree>
    <p:extLst>
      <p:ext uri="{BB962C8B-B14F-4D97-AF65-F5344CB8AC3E}">
        <p14:creationId xmlns:p14="http://schemas.microsoft.com/office/powerpoint/2010/main" val="58581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BA74-ACBF-44ED-D4BE-EFC4461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properties specification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0335C-447C-0532-5B64-74072E147A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099"/>
                <a:ext cx="11018067" cy="4418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First, we define atomic propositions:</a:t>
                </a:r>
              </a:p>
              <a:p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𝑑𝑜𝑜𝑟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𝑐𝑙𝑜𝑠𝑒𝑑</m:t>
                    </m:r>
                  </m:oMath>
                </a14:m>
                <a:r>
                  <a:rPr lang="en-GB" sz="2000" dirty="0"/>
                  <a:t>: the door of the elevator is closed. Accordingly,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𝑑𝑜𝑜𝑟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𝑐𝑙𝑜𝑠𝑒𝑑</m:t>
                    </m:r>
                  </m:oMath>
                </a14:m>
                <a:r>
                  <a:rPr lang="en-GB" sz="2000" noProof="0" dirty="0"/>
                  <a:t> means the door is open.</a:t>
                </a:r>
              </a:p>
              <a:p>
                <a14:m>
                  <m:oMath xmlns:m="http://schemas.openxmlformats.org/officeDocument/2006/math">
                    <m:r>
                      <a:rPr lang="it-IT" sz="20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𝑖𝑟𝑒𝑐𝑡𝑖𝑜𝑛</m:t>
                    </m:r>
                    <m:r>
                      <a:rPr lang="it-IT" sz="20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𝑢𝑝</m:t>
                    </m:r>
                  </m:oMath>
                </a14:m>
                <a:r>
                  <a:rPr lang="en-GB" sz="2000" dirty="0"/>
                  <a:t>: the </a:t>
                </a:r>
                <a:r>
                  <a:rPr lang="it-IT" sz="2000" dirty="0"/>
                  <a:t>elevator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moving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upward</a:t>
                </a:r>
                <a:r>
                  <a:rPr lang="it-IT" sz="2000" dirty="0"/>
                  <a:t>.</a:t>
                </a:r>
                <a:endParaRPr lang="en-GB" sz="2000" noProof="0" dirty="0"/>
              </a:p>
              <a:p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𝑑𝑖𝑟𝑒𝑐𝑡𝑖𝑜𝑛</m:t>
                    </m:r>
                    <m:r>
                      <a:rPr lang="it-IT" sz="20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i="1" smtClean="0">
                        <a:latin typeface="Cambria Math" panose="02040503050406030204" pitchFamily="18" charset="0"/>
                      </a:rPr>
                      <m:t>𝑑𝑜𝑤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dirty="0"/>
                  <a:t>:</a:t>
                </a:r>
                <a:r>
                  <a:rPr lang="it-IT" sz="2000" dirty="0"/>
                  <a:t> </a:t>
                </a:r>
                <a:r>
                  <a:rPr lang="en-GB" sz="2000" dirty="0"/>
                  <a:t>the </a:t>
                </a:r>
                <a:r>
                  <a:rPr lang="it-IT" sz="2000" dirty="0"/>
                  <a:t>elevator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moving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downward</a:t>
                </a:r>
                <a:r>
                  <a:rPr lang="it-IT" sz="2000" dirty="0"/>
                  <a:t>.</a:t>
                </a:r>
                <a:endParaRPr lang="en-GB" sz="2000" noProof="0" dirty="0"/>
              </a:p>
              <a:p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𝑑𝑖𝑟𝑒𝑐𝑡𝑖𝑜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∨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𝑑𝑖𝑟𝑒𝑐𝑡𝑖𝑜𝑛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noProof="0" dirty="0"/>
                  <a:t>means that the elevator is moving.</a:t>
                </a:r>
              </a:p>
              <a:p>
                <a14:m>
                  <m:oMath xmlns:m="http://schemas.openxmlformats.org/officeDocument/2006/math">
                    <m:r>
                      <a:rPr lang="it-IT" sz="20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𝑙𝑜𝑜𝑟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2000" noProof="0" dirty="0"/>
                  <a:t>: the elevator is on the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noProof="0" dirty="0"/>
                  <a:t>-</a:t>
                </a:r>
                <a:r>
                  <a:rPr lang="en-GB" sz="2000" noProof="0" dirty="0" err="1"/>
                  <a:t>th</a:t>
                </a:r>
                <a:r>
                  <a:rPr lang="en-GB" sz="2000" noProof="0" dirty="0"/>
                  <a:t> floor. </a:t>
                </a:r>
              </a:p>
              <a:p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𝑏𝑢𝑡𝑡𝑜𝑛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_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2000" noProof="0" dirty="0"/>
                  <a:t>: the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000" noProof="0" dirty="0"/>
                  <a:t>-</a:t>
                </a:r>
                <a:r>
                  <a:rPr lang="en-GB" sz="2000" noProof="0" dirty="0" err="1"/>
                  <a:t>th</a:t>
                </a:r>
                <a:r>
                  <a:rPr lang="en-GB" sz="2000" noProof="0" dirty="0"/>
                  <a:t> floor is requested. </a:t>
                </a:r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0335C-447C-0532-5B64-74072E147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099"/>
                <a:ext cx="11018067" cy="4418091"/>
              </a:xfrm>
              <a:blipFill>
                <a:blip r:embed="rId3"/>
                <a:stretch>
                  <a:fillRect l="-609" t="-690" r="-2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92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D0B1-299C-8206-9AB2-EFFA7FD71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8F38-ED8F-3A16-0859-1EB907A1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NuSMV</a:t>
            </a:r>
            <a:r>
              <a:rPr lang="en-GB" dirty="0"/>
              <a:t> Implementation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3A106-D79A-5CD6-CD46-48A711B5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4418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/>
              <a:t>First, we define the basic component on our system, and we set the initial state for each of the declared variables. Initially, we are at the </a:t>
            </a:r>
            <a:r>
              <a:rPr lang="en-GB" sz="2000" b="1"/>
              <a:t>floor 0</a:t>
            </a:r>
            <a:r>
              <a:rPr lang="en-GB" sz="2000"/>
              <a:t>, the </a:t>
            </a:r>
            <a:r>
              <a:rPr lang="en-GB" sz="2000" b="1"/>
              <a:t>elevator</a:t>
            </a:r>
            <a:r>
              <a:rPr lang="en-GB" sz="2000"/>
              <a:t> is not moving (</a:t>
            </a:r>
            <a:r>
              <a:rPr lang="en-GB" sz="2000" b="1"/>
              <a:t>standing</a:t>
            </a:r>
            <a:r>
              <a:rPr lang="en-GB" sz="2000"/>
              <a:t>), the </a:t>
            </a:r>
            <a:r>
              <a:rPr lang="en-GB" sz="2000" b="1"/>
              <a:t>door</a:t>
            </a:r>
            <a:r>
              <a:rPr lang="en-GB" sz="2000"/>
              <a:t> is </a:t>
            </a:r>
            <a:r>
              <a:rPr lang="en-GB" sz="2000" b="1"/>
              <a:t>closed</a:t>
            </a:r>
            <a:r>
              <a:rPr lang="en-GB" sz="2000"/>
              <a:t>, and the request </a:t>
            </a:r>
            <a:r>
              <a:rPr lang="en-GB" sz="2000" b="1"/>
              <a:t>button</a:t>
            </a:r>
            <a:r>
              <a:rPr lang="en-GB" sz="2000"/>
              <a:t> is the </a:t>
            </a:r>
            <a:r>
              <a:rPr lang="en-GB" sz="2000" b="1"/>
              <a:t>third</a:t>
            </a:r>
            <a:r>
              <a:rPr lang="en-GB" sz="2000"/>
              <a:t> floor. </a:t>
            </a:r>
          </a:p>
          <a:p>
            <a:endParaRPr lang="en-GB" sz="2000" noProof="0"/>
          </a:p>
          <a:p>
            <a:endParaRPr lang="en-GB" sz="2000" noProof="0"/>
          </a:p>
          <a:p>
            <a:endParaRPr lang="en-GB" sz="2000"/>
          </a:p>
          <a:p>
            <a:endParaRPr lang="en-GB" sz="2000" noProof="0"/>
          </a:p>
          <a:p>
            <a:endParaRPr lang="en-GB" sz="2000" noProof="0"/>
          </a:p>
          <a:p>
            <a:pPr lvl="1"/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96347-7815-5DB2-E2FA-076CAD10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1" r="5470"/>
          <a:stretch/>
        </p:blipFill>
        <p:spPr>
          <a:xfrm>
            <a:off x="633158" y="3428999"/>
            <a:ext cx="11287126" cy="1484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8695-5CFC-44B4-C83B-6432D7DCC1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72" t="7477" r="850"/>
          <a:stretch/>
        </p:blipFill>
        <p:spPr>
          <a:xfrm>
            <a:off x="633743" y="4930127"/>
            <a:ext cx="11287126" cy="17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08B9F-70D3-5708-E281-A0280AC91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9D36-C86E-5FD8-EAD4-3524020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NuSMV</a:t>
            </a:r>
            <a:r>
              <a:rPr lang="en-GB" dirty="0"/>
              <a:t> Implementation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6F736-A4A9-D348-D0CD-FFC5F7A1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160765"/>
            <a:ext cx="9525000" cy="41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2A6AF-BCEB-4890-BF1E-9EC57D53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2F24-7D25-954C-D029-B8CADE9D6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NuSMV</a:t>
            </a:r>
            <a:r>
              <a:rPr lang="en-GB" dirty="0"/>
              <a:t> Implementation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0D450-B133-45DF-84A3-5547119B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1225"/>
          <a:stretch/>
        </p:blipFill>
        <p:spPr>
          <a:xfrm>
            <a:off x="654177" y="2492256"/>
            <a:ext cx="10883646" cy="326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44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4138-8314-553E-9A95-BF9D75F6C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7285-69D7-5576-D6EB-D95FD074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NuSMV</a:t>
            </a:r>
            <a:r>
              <a:rPr lang="en-GB" dirty="0"/>
              <a:t> Implementation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90918-02AF-F633-2D93-B52BE79F5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676" y="3871872"/>
            <a:ext cx="5456424" cy="2515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Fairness constraints ensure that all the floors will be eventually visited.</a:t>
            </a:r>
          </a:p>
          <a:p>
            <a:endParaRPr lang="en-GB" sz="2000" noProof="0" dirty="0"/>
          </a:p>
          <a:p>
            <a:endParaRPr lang="en-GB" sz="2000" noProof="0" dirty="0"/>
          </a:p>
          <a:p>
            <a:endParaRPr lang="en-GB" sz="2000" dirty="0"/>
          </a:p>
          <a:p>
            <a:endParaRPr lang="en-GB" sz="2000" noProof="0" dirty="0"/>
          </a:p>
          <a:p>
            <a:endParaRPr lang="en-GB" sz="2000" noProof="0" dirty="0"/>
          </a:p>
          <a:p>
            <a:pPr lvl="1"/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040C2-9F5E-59FD-867A-9CA2CBC3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" t="82356" r="52584" b="1044"/>
          <a:stretch/>
        </p:blipFill>
        <p:spPr>
          <a:xfrm>
            <a:off x="4971607" y="2416914"/>
            <a:ext cx="2456050" cy="1138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46FD8-9472-DC97-61D1-7BA91B3542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15" r="-1" b="18683"/>
          <a:stretch/>
        </p:blipFill>
        <p:spPr>
          <a:xfrm>
            <a:off x="540190" y="2218099"/>
            <a:ext cx="4252618" cy="45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5EA2-C467-EB25-A978-74DE9063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D33D-9B56-2902-1DBC-E6FAD252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 1 </a:t>
            </a:r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EE10E-A4F4-3870-6F0E-CCEDD5E066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2218100"/>
                <a:ext cx="11018067" cy="1391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The elevator should not move if the door is open: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𝑐𝑙𝑜𝑠𝑒𝑑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→ ¬(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 ∨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noProof="0" dirty="0"/>
              </a:p>
              <a:p>
                <a:endParaRPr lang="en-GB" sz="2000" dirty="0"/>
              </a:p>
              <a:p>
                <a:endParaRPr lang="en-GB" sz="2000" noProof="0" dirty="0"/>
              </a:p>
              <a:p>
                <a:endParaRPr lang="en-GB" sz="2000" noProof="0" dirty="0"/>
              </a:p>
              <a:p>
                <a:pPr lvl="1"/>
                <a:endParaRPr lang="en-GB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FEE10E-A4F4-3870-6F0E-CCEDD5E06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2218100"/>
                <a:ext cx="11018067" cy="1391876"/>
              </a:xfrm>
              <a:blipFill>
                <a:blip r:embed="rId3"/>
                <a:stretch>
                  <a:fillRect l="-609" t="-21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4973216-1FFE-507E-8DF5-FC71C732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14176" r="432" b="20378"/>
          <a:stretch/>
        </p:blipFill>
        <p:spPr>
          <a:xfrm>
            <a:off x="633743" y="3809999"/>
            <a:ext cx="10854021" cy="10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984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1aad8c-881e-4e5d-aff1-9aba7dbcd899" xsi:nil="true"/>
    <lcf76f155ced4ddcb4097134ff3c332f xmlns="0b4a4618-71d1-41fc-b0ea-1f051ae6486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1E88E7C43D0F84BA9455158E7C4ECC1" ma:contentTypeVersion="12" ma:contentTypeDescription="Creare un nuovo documento." ma:contentTypeScope="" ma:versionID="48065f0bcc506b09416205b9fa2eb729">
  <xsd:schema xmlns:xsd="http://www.w3.org/2001/XMLSchema" xmlns:xs="http://www.w3.org/2001/XMLSchema" xmlns:p="http://schemas.microsoft.com/office/2006/metadata/properties" xmlns:ns2="0b4a4618-71d1-41fc-b0ea-1f051ae64862" xmlns:ns3="1d1aad8c-881e-4e5d-aff1-9aba7dbcd899" targetNamespace="http://schemas.microsoft.com/office/2006/metadata/properties" ma:root="true" ma:fieldsID="fd5728af62096996b0dedbeeaec8deff" ns2:_="" ns3:_="">
    <xsd:import namespace="0b4a4618-71d1-41fc-b0ea-1f051ae64862"/>
    <xsd:import namespace="1d1aad8c-881e-4e5d-aff1-9aba7dbcd89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a4618-71d1-41fc-b0ea-1f051ae6486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4ed3564a-629b-4c47-97c4-11f533af96e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aad8c-881e-4e5d-aff1-9aba7dbcd89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54def2-d601-4fc5-9651-9c33f596e625}" ma:internalName="TaxCatchAll" ma:showField="CatchAllData" ma:web="1d1aad8c-881e-4e5d-aff1-9aba7dbcd8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123916-FB64-4056-83C7-D780E034FC19}">
  <ds:schemaRefs>
    <ds:schemaRef ds:uri="http://schemas.microsoft.com/office/2006/metadata/properties"/>
    <ds:schemaRef ds:uri="http://schemas.microsoft.com/office/infopath/2007/PartnerControls"/>
    <ds:schemaRef ds:uri="1d1aad8c-881e-4e5d-aff1-9aba7dbcd899"/>
    <ds:schemaRef ds:uri="0b4a4618-71d1-41fc-b0ea-1f051ae64862"/>
  </ds:schemaRefs>
</ds:datastoreItem>
</file>

<file path=customXml/itemProps2.xml><?xml version="1.0" encoding="utf-8"?>
<ds:datastoreItem xmlns:ds="http://schemas.openxmlformats.org/officeDocument/2006/customXml" ds:itemID="{79A3DD2A-6167-454E-B25A-F5928DF8C9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E676E5-6D84-4160-B718-6DE29CB33A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a4618-71d1-41fc-b0ea-1f051ae64862"/>
    <ds:schemaRef ds:uri="1d1aad8c-881e-4e5d-aff1-9aba7dbcd8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573</Words>
  <Application>Microsoft Office PowerPoint</Application>
  <PresentationFormat>Widescreen</PresentationFormat>
  <Paragraphs>120</Paragraphs>
  <Slides>20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Avenir Next LT Pro</vt:lpstr>
      <vt:lpstr>Calibri</vt:lpstr>
      <vt:lpstr>Cambria Math</vt:lpstr>
      <vt:lpstr>Neue Haas Grotesk Text Pro</vt:lpstr>
      <vt:lpstr>AccentBoxVTI</vt:lpstr>
      <vt:lpstr>Exercise 4 -   NuSMV: Elevator Problem</vt:lpstr>
      <vt:lpstr>Goal</vt:lpstr>
      <vt:lpstr>Model Logic</vt:lpstr>
      <vt:lpstr>System properties specification</vt:lpstr>
      <vt:lpstr>NuSMV Implementation</vt:lpstr>
      <vt:lpstr>NuSMV Implementation</vt:lpstr>
      <vt:lpstr>NuSMV Implementation</vt:lpstr>
      <vt:lpstr>NuSMV Implementation</vt:lpstr>
      <vt:lpstr>Specification 1 </vt:lpstr>
      <vt:lpstr>Specification 2 </vt:lpstr>
      <vt:lpstr>Specification 3 </vt:lpstr>
      <vt:lpstr>Specification 4 </vt:lpstr>
      <vt:lpstr>Specification 5 </vt:lpstr>
      <vt:lpstr>Specification 6 </vt:lpstr>
      <vt:lpstr>Specification 7 </vt:lpstr>
      <vt:lpstr>Specification 8 </vt:lpstr>
      <vt:lpstr>Specification 9 </vt:lpstr>
      <vt:lpstr>Batch Execution of the model</vt:lpstr>
      <vt:lpstr>PowerPoint Presentation</vt:lpstr>
      <vt:lpstr>Thank for the attention  Formal methods for computer science Prof. Berardina De Carolis   Università degli studi di Bari Aldo Moro Computer Science   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SACCOTELLI LEONARDO</dc:creator>
  <cp:lastModifiedBy>SACCOTELLI LEONARDO</cp:lastModifiedBy>
  <cp:revision>77</cp:revision>
  <dcterms:created xsi:type="dcterms:W3CDTF">2025-01-07T22:04:01Z</dcterms:created>
  <dcterms:modified xsi:type="dcterms:W3CDTF">2025-01-28T14:35:16Z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0x01010091E88E7C43D0F84BA9455158E7C4ECC1</vt:lpwstr>
  </property>
  <property fmtid="{D5CDD505-2E9C-101B-9397-08002B2CF9AE}" pid="3" name="MediaServiceImageTags">
    <vt:lpwstr/>
  </property>
</Properties>
</file>